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476" r:id="rId5"/>
    <p:sldId id="508" r:id="rId6"/>
    <p:sldId id="545" r:id="rId7"/>
    <p:sldId id="482" r:id="rId8"/>
    <p:sldId id="479" r:id="rId9"/>
    <p:sldId id="543" r:id="rId10"/>
    <p:sldId id="544" r:id="rId11"/>
    <p:sldId id="546" r:id="rId12"/>
    <p:sldId id="547" r:id="rId13"/>
    <p:sldId id="549" r:id="rId14"/>
    <p:sldId id="550" r:id="rId15"/>
    <p:sldId id="551" r:id="rId16"/>
    <p:sldId id="548" r:id="rId17"/>
    <p:sldId id="552" r:id="rId18"/>
    <p:sldId id="553" r:id="rId19"/>
    <p:sldId id="554" r:id="rId20"/>
    <p:sldId id="555" r:id="rId21"/>
    <p:sldId id="556" r:id="rId22"/>
    <p:sldId id="557" r:id="rId23"/>
    <p:sldId id="558" r:id="rId24"/>
    <p:sldId id="559" r:id="rId25"/>
    <p:sldId id="534" r:id="rId26"/>
    <p:sldId id="3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5"/>
    <p:restoredTop sz="79388"/>
  </p:normalViewPr>
  <p:slideViewPr>
    <p:cSldViewPr snapToGrid="0">
      <p:cViewPr varScale="1">
        <p:scale>
          <a:sx n="100" d="100"/>
          <a:sy n="100" d="100"/>
        </p:scale>
        <p:origin x="776" y="16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Tensorflo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Deep-Learning-TensorFlow-Keras-Regression-ebook/dp/B082MBMFVF/ref=sr_1_4?dchild=1&amp;keywords=tensorflow+2.0&amp;qid=1587071084&amp;sr=8-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rmsprop-faster-neural-network-learning-62e116fcf29a" TargetMode="External"/><Relationship Id="rId2" Type="http://schemas.openxmlformats.org/officeDocument/2006/relationships/hyperlink" Target="https://kharshit.github.io/blog/2018/12/07/loss-vs-accurac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-look-at-gradient-descent-and-rmsprop-optimizers-f77d483ef08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>
                <a:latin typeface="+mn-lt"/>
              </a:rPr>
              <a:t>4.28.2020</a:t>
            </a:r>
            <a:endParaRPr lang="en-US" sz="2000" dirty="0"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9B350-508F-B64E-A5A7-C04F3BDF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 : Different Optimizers</a:t>
            </a:r>
          </a:p>
        </p:txBody>
      </p:sp>
    </p:spTree>
    <p:extLst>
      <p:ext uri="{BB962C8B-B14F-4D97-AF65-F5344CB8AC3E}">
        <p14:creationId xmlns:p14="http://schemas.microsoft.com/office/powerpoint/2010/main" val="19041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3F0E0-87B3-8140-95DC-CB2EA638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Number of Epochs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5670F9-7089-C44C-85C3-9F9590013985}"/>
              </a:ext>
            </a:extLst>
          </p:cNvPr>
          <p:cNvSpPr/>
          <p:nvPr/>
        </p:nvSpPr>
        <p:spPr>
          <a:xfrm>
            <a:off x="386499" y="1205346"/>
            <a:ext cx="9900501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Too many epochs and wasting unnecessary training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74A94-4573-F24A-AA0D-0ED7773EDF35}"/>
              </a:ext>
            </a:extLst>
          </p:cNvPr>
          <p:cNvSpPr/>
          <p:nvPr/>
        </p:nvSpPr>
        <p:spPr>
          <a:xfrm>
            <a:off x="386499" y="2787559"/>
            <a:ext cx="9900501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Too few and the model will not be accurate enough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B1D42-21E6-2849-9A43-B47727DA9632}"/>
              </a:ext>
            </a:extLst>
          </p:cNvPr>
          <p:cNvSpPr/>
          <p:nvPr/>
        </p:nvSpPr>
        <p:spPr>
          <a:xfrm>
            <a:off x="1206500" y="1996452"/>
            <a:ext cx="908050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Too many can be seen when each epoch does not make the model materially more accurate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3415B-AE84-3240-8F1E-B4A1699626CF}"/>
              </a:ext>
            </a:extLst>
          </p:cNvPr>
          <p:cNvSpPr/>
          <p:nvPr/>
        </p:nvSpPr>
        <p:spPr>
          <a:xfrm>
            <a:off x="1206500" y="3578665"/>
            <a:ext cx="908050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Too few can be seen when the test results are more accurate than the last training epoch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56A9DE-81DD-4542-A449-76008137D062}"/>
              </a:ext>
            </a:extLst>
          </p:cNvPr>
          <p:cNvSpPr/>
          <p:nvPr/>
        </p:nvSpPr>
        <p:spPr>
          <a:xfrm>
            <a:off x="386499" y="4369771"/>
            <a:ext cx="9900501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to experiment on the low side and fail fast</a:t>
            </a:r>
          </a:p>
        </p:txBody>
      </p:sp>
    </p:spTree>
    <p:extLst>
      <p:ext uri="{BB962C8B-B14F-4D97-AF65-F5344CB8AC3E}">
        <p14:creationId xmlns:p14="http://schemas.microsoft.com/office/powerpoint/2010/main" val="26616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9B350-508F-B64E-A5A7-C04F3BDF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 : Changing the Number of Epochs</a:t>
            </a:r>
          </a:p>
        </p:txBody>
      </p:sp>
    </p:spTree>
    <p:extLst>
      <p:ext uri="{BB962C8B-B14F-4D97-AF65-F5344CB8AC3E}">
        <p14:creationId xmlns:p14="http://schemas.microsoft.com/office/powerpoint/2010/main" val="147361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CD7A6D-A5EF-5644-86D9-0054854A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learning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638B9-5F21-464F-9EC8-609E39DA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99" y="1308113"/>
            <a:ext cx="7594224" cy="3553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04C0B-CD06-804D-ADF2-472F8B4F0FCE}"/>
              </a:ext>
            </a:extLst>
          </p:cNvPr>
          <p:cNvSpPr txBox="1"/>
          <p:nvPr/>
        </p:nvSpPr>
        <p:spPr>
          <a:xfrm>
            <a:off x="1955731" y="5088222"/>
            <a:ext cx="8280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 = </a:t>
            </a:r>
            <a:r>
              <a:rPr lang="en-US" dirty="0" err="1"/>
              <a:t>keras.optimizers.Adam</a:t>
            </a:r>
            <a:r>
              <a:rPr lang="en-US" dirty="0"/>
              <a:t>(</a:t>
            </a:r>
            <a:r>
              <a:rPr lang="en-US" dirty="0" err="1"/>
              <a:t>learning_rate</a:t>
            </a:r>
            <a:r>
              <a:rPr lang="en-US" dirty="0"/>
              <a:t>=0.0001)</a:t>
            </a:r>
          </a:p>
          <a:p>
            <a:endParaRPr lang="en-US" dirty="0"/>
          </a:p>
          <a:p>
            <a:r>
              <a:rPr lang="en-US" dirty="0" err="1"/>
              <a:t>model.compile</a:t>
            </a:r>
            <a:r>
              <a:rPr lang="en-US" dirty="0"/>
              <a:t>(optimizer=opt, loss='</a:t>
            </a:r>
            <a:r>
              <a:rPr lang="en-US" dirty="0" err="1"/>
              <a:t>categorical_crossentropy</a:t>
            </a:r>
            <a:r>
              <a:rPr lang="en-US" dirty="0"/>
              <a:t>',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411154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9B350-508F-B64E-A5A7-C04F3BDF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5 : Controlling the Learning Rate</a:t>
            </a:r>
          </a:p>
        </p:txBody>
      </p:sp>
    </p:spTree>
    <p:extLst>
      <p:ext uri="{BB962C8B-B14F-4D97-AF65-F5344CB8AC3E}">
        <p14:creationId xmlns:p14="http://schemas.microsoft.com/office/powerpoint/2010/main" val="53329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72D95-AD77-294D-A33C-1AD01F13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Number of Neurons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197D6-1712-5843-888B-CA5039EEB7DF}"/>
              </a:ext>
            </a:extLst>
          </p:cNvPr>
          <p:cNvSpPr/>
          <p:nvPr/>
        </p:nvSpPr>
        <p:spPr>
          <a:xfrm>
            <a:off x="386499" y="1205346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More neurons per layer can help increase accuracy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D19DC0-CA12-7241-A22A-2FC4DA65BA26}"/>
              </a:ext>
            </a:extLst>
          </p:cNvPr>
          <p:cNvSpPr/>
          <p:nvPr/>
        </p:nvSpPr>
        <p:spPr>
          <a:xfrm>
            <a:off x="386499" y="1997826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At some point too many neurons can decrease accuracy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5077BA-B675-F543-A44B-DED2BCB60A0A}"/>
              </a:ext>
            </a:extLst>
          </p:cNvPr>
          <p:cNvSpPr/>
          <p:nvPr/>
        </p:nvSpPr>
        <p:spPr>
          <a:xfrm>
            <a:off x="386499" y="2790306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More neurons, more computation power required, including in the final model!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55964-03B8-EE44-A8B0-0DA964E2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153" y="3582786"/>
            <a:ext cx="4303694" cy="23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85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9B350-508F-B64E-A5A7-C04F3BDF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6 : Changing the Number of Neurons</a:t>
            </a:r>
          </a:p>
        </p:txBody>
      </p:sp>
    </p:spTree>
    <p:extLst>
      <p:ext uri="{BB962C8B-B14F-4D97-AF65-F5344CB8AC3E}">
        <p14:creationId xmlns:p14="http://schemas.microsoft.com/office/powerpoint/2010/main" val="25092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916C81-6CDD-6740-B1A7-41B4DFF90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56" y="370607"/>
            <a:ext cx="11425287" cy="540618"/>
          </a:xfrm>
        </p:spPr>
        <p:txBody>
          <a:bodyPr/>
          <a:lstStyle/>
          <a:p>
            <a:r>
              <a:rPr lang="en-US" dirty="0"/>
              <a:t>Changing the Batch Size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442C9C-B33E-8F46-BE29-7F0C41DBD775}"/>
              </a:ext>
            </a:extLst>
          </p:cNvPr>
          <p:cNvSpPr/>
          <p:nvPr/>
        </p:nvSpPr>
        <p:spPr>
          <a:xfrm>
            <a:off x="386499" y="1205346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SDG optimizer only considers batch size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866E45-D408-2149-B3BA-CB56BF7CBA4C}"/>
              </a:ext>
            </a:extLst>
          </p:cNvPr>
          <p:cNvSpPr/>
          <p:nvPr/>
        </p:nvSpPr>
        <p:spPr>
          <a:xfrm>
            <a:off x="383356" y="1980046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Cost and accuracy can be adjusted by adjusting the batch size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AD95D9-BBF8-014D-B47D-FB50FE4B85CA}"/>
              </a:ext>
            </a:extLst>
          </p:cNvPr>
          <p:cNvSpPr/>
          <p:nvPr/>
        </p:nvSpPr>
        <p:spPr>
          <a:xfrm>
            <a:off x="383355" y="2754746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substantially change the training time for each epoch</a:t>
            </a:r>
          </a:p>
        </p:txBody>
      </p:sp>
    </p:spTree>
    <p:extLst>
      <p:ext uri="{BB962C8B-B14F-4D97-AF65-F5344CB8AC3E}">
        <p14:creationId xmlns:p14="http://schemas.microsoft.com/office/powerpoint/2010/main" val="171961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08BC87-BEF0-0D4A-9EE2-547A42514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94B5D-A64A-CF4B-8B38-824F3BAC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7: Changing the Batch Size</a:t>
            </a:r>
          </a:p>
        </p:txBody>
      </p:sp>
    </p:spTree>
    <p:extLst>
      <p:ext uri="{BB962C8B-B14F-4D97-AF65-F5344CB8AC3E}">
        <p14:creationId xmlns:p14="http://schemas.microsoft.com/office/powerpoint/2010/main" val="2925068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E37D64-0296-6645-A71D-39C2BD24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0AF50-3B3C-F74C-B57D-52CA64C10750}"/>
              </a:ext>
            </a:extLst>
          </p:cNvPr>
          <p:cNvSpPr/>
          <p:nvPr/>
        </p:nvSpPr>
        <p:spPr>
          <a:xfrm>
            <a:off x="386499" y="1205346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Problems with overfitting and excessively complex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31235F-5AB6-4A4B-8B68-67678318EC19}"/>
              </a:ext>
            </a:extLst>
          </p:cNvPr>
          <p:cNvSpPr/>
          <p:nvPr/>
        </p:nvSpPr>
        <p:spPr>
          <a:xfrm>
            <a:off x="1054100" y="1980046"/>
            <a:ext cx="1075454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May take longer to execute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3734E-746E-044C-8893-D76892717748}"/>
              </a:ext>
            </a:extLst>
          </p:cNvPr>
          <p:cNvSpPr/>
          <p:nvPr/>
        </p:nvSpPr>
        <p:spPr>
          <a:xfrm>
            <a:off x="1054099" y="2754746"/>
            <a:ext cx="1075454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May perform poorly with real world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FF68A-69BC-634D-B239-4B1A6CE777B6}"/>
              </a:ext>
            </a:extLst>
          </p:cNvPr>
          <p:cNvSpPr/>
          <p:nvPr/>
        </p:nvSpPr>
        <p:spPr>
          <a:xfrm>
            <a:off x="383355" y="3535510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Overfitting happens when the loss on validation data starts to increase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B04E6-F329-5E4C-8BBC-29C678081188}"/>
              </a:ext>
            </a:extLst>
          </p:cNvPr>
          <p:cNvSpPr/>
          <p:nvPr/>
        </p:nvSpPr>
        <p:spPr>
          <a:xfrm>
            <a:off x="383355" y="4316274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Given two models that achieve the same result we should select the simplest model</a:t>
            </a:r>
          </a:p>
        </p:txBody>
      </p:sp>
    </p:spTree>
    <p:extLst>
      <p:ext uri="{BB962C8B-B14F-4D97-AF65-F5344CB8AC3E}">
        <p14:creationId xmlns:p14="http://schemas.microsoft.com/office/powerpoint/2010/main" val="298769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https://github.com/Magenic/MMLTensorflow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https://www.amazon.com/Deep-Learning-TensorFlow-Keras-Regression-ebook/dp/B082MBMFVF/ref=sr_1_4?dchild=1&amp;keywords=tensorflow+2.0&amp;qid=1587071084&amp;sr=8-4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B28D3-3F88-2E4A-A43C-6931BF00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Model Complexity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86508-FE2B-9848-BB38-A168D23E9DE5}"/>
              </a:ext>
            </a:extLst>
          </p:cNvPr>
          <p:cNvSpPr/>
          <p:nvPr/>
        </p:nvSpPr>
        <p:spPr>
          <a:xfrm>
            <a:off x="386499" y="1205346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L1 – LASSO – Sum of the absolute values of the weights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DA6FE-A1C3-0E49-888A-D1FE8AE54BB9}"/>
              </a:ext>
            </a:extLst>
          </p:cNvPr>
          <p:cNvSpPr/>
          <p:nvPr/>
        </p:nvSpPr>
        <p:spPr>
          <a:xfrm>
            <a:off x="383356" y="1885859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L2 – Ridge – Sum of the squares of the weights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929CE-0977-7040-9749-8A4623DF18BC}"/>
              </a:ext>
            </a:extLst>
          </p:cNvPr>
          <p:cNvSpPr/>
          <p:nvPr/>
        </p:nvSpPr>
        <p:spPr>
          <a:xfrm>
            <a:off x="383355" y="2566372"/>
            <a:ext cx="11425287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Elastic Regularization – Combination of L1 and L1 complexity measurements</a:t>
            </a:r>
          </a:p>
        </p:txBody>
      </p:sp>
    </p:spTree>
    <p:extLst>
      <p:ext uri="{BB962C8B-B14F-4D97-AF65-F5344CB8AC3E}">
        <p14:creationId xmlns:p14="http://schemas.microsoft.com/office/powerpoint/2010/main" val="315574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08BC87-BEF0-0D4A-9EE2-547A42514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94B5D-A64A-CF4B-8B38-824F3BAC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8: Measuring Complexity</a:t>
            </a:r>
          </a:p>
        </p:txBody>
      </p:sp>
    </p:spTree>
    <p:extLst>
      <p:ext uri="{BB962C8B-B14F-4D97-AF65-F5344CB8AC3E}">
        <p14:creationId xmlns:p14="http://schemas.microsoft.com/office/powerpoint/2010/main" val="749128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https://kharshit.github.io/blog/2018/12/07/loss-vs-accuracy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https://towardsdatascience.com/understanding-rmsprop-faster-neural-network-learning-62e116fcf29a</a:t>
            </a:r>
            <a:endParaRPr lang="en-US" dirty="0"/>
          </a:p>
          <a:p>
            <a:r>
              <a:rPr lang="en-US" dirty="0">
                <a:hlinkClick r:id="rId4"/>
              </a:rPr>
              <a:t>https://towardsdatascience.com/a-look-at-gradient-descent-and-rmsprop-optimizers-f77d483ef08b</a:t>
            </a:r>
            <a:endParaRPr lang="en-US" dirty="0"/>
          </a:p>
          <a:p>
            <a:r>
              <a:rPr lang="en-US" dirty="0"/>
              <a:t>Book pages 21-39</a:t>
            </a:r>
          </a:p>
          <a:p>
            <a:endParaRPr lang="en-US" dirty="0"/>
          </a:p>
          <a:p>
            <a:r>
              <a:rPr lang="en-US" dirty="0"/>
              <a:t>Modify Wk02-Homework-Model02 experiment to optimize its accuracy and loss. Send me your final figures. Next week the winner can explain what they did.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628099-C072-7247-9B46-0FBFE6F6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vs. Accuracy</a:t>
            </a:r>
          </a:p>
        </p:txBody>
      </p:sp>
      <p:pic>
        <p:nvPicPr>
          <p:cNvPr id="77" name="Picture 76" descr="A close up of a card&#10;&#10;Description automatically generated">
            <a:extLst>
              <a:ext uri="{FF2B5EF4-FFF2-40B4-BE49-F238E27FC236}">
                <a16:creationId xmlns:a16="http://schemas.microsoft.com/office/drawing/2014/main" id="{86BE48CB-767A-4B47-9354-506C27220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8" y="2171700"/>
            <a:ext cx="5691387" cy="2489200"/>
          </a:xfrm>
          <a:prstGeom prst="rect">
            <a:avLst/>
          </a:prstGeom>
        </p:spPr>
      </p:pic>
      <p:pic>
        <p:nvPicPr>
          <p:cNvPr id="79" name="Picture 78" descr="A close up of a logo&#10;&#10;Description automatically generated">
            <a:extLst>
              <a:ext uri="{FF2B5EF4-FFF2-40B4-BE49-F238E27FC236}">
                <a16:creationId xmlns:a16="http://schemas.microsoft.com/office/drawing/2014/main" id="{98E7FBBB-D91F-0E49-9C25-F8B075A75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2927350"/>
            <a:ext cx="4686300" cy="9779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9008F06-BA1A-244F-BB40-964F684261FA}"/>
              </a:ext>
            </a:extLst>
          </p:cNvPr>
          <p:cNvSpPr txBox="1"/>
          <p:nvPr/>
        </p:nvSpPr>
        <p:spPr>
          <a:xfrm>
            <a:off x="4330700" y="21717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61B9D85-E339-9E4D-B177-A7584260BBE1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3810000" y="2356366"/>
            <a:ext cx="520700" cy="49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15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improve our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8497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Hidden layers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151432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Dropout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185587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Different Optimizers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285526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Change the number of epochs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352493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Controlling the learning rate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41946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Changing the number of neurons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1556F-594A-A44F-B432-0E84683D4171}"/>
              </a:ext>
            </a:extLst>
          </p:cNvPr>
          <p:cNvSpPr/>
          <p:nvPr/>
        </p:nvSpPr>
        <p:spPr>
          <a:xfrm>
            <a:off x="484909" y="4864283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Changing the batch size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91E6A-F24F-EB42-8767-8B4BB6E9257B}"/>
              </a:ext>
            </a:extLst>
          </p:cNvPr>
          <p:cNvSpPr/>
          <p:nvPr/>
        </p:nvSpPr>
        <p:spPr>
          <a:xfrm>
            <a:off x="484909" y="5533957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1165559" y="1985822"/>
            <a:ext cx="3635039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Layers – Creating a Multi-layer Perception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17214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27717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38608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22478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33049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4262B9-4C89-C745-B694-859C1A6CFD75}"/>
              </a:ext>
            </a:extLst>
          </p:cNvPr>
          <p:cNvSpPr txBox="1"/>
          <p:nvPr/>
        </p:nvSpPr>
        <p:spPr>
          <a:xfrm>
            <a:off x="521418" y="1537920"/>
            <a:ext cx="120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FE064-F020-614F-910C-D0B6C5489F1D}"/>
              </a:ext>
            </a:extLst>
          </p:cNvPr>
          <p:cNvSpPr txBox="1"/>
          <p:nvPr/>
        </p:nvSpPr>
        <p:spPr>
          <a:xfrm>
            <a:off x="3828845" y="1537920"/>
            <a:ext cx="13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B408E-53DA-8547-AFD3-2123D35DCE45}"/>
              </a:ext>
            </a:extLst>
          </p:cNvPr>
          <p:cNvSpPr txBox="1"/>
          <p:nvPr/>
        </p:nvSpPr>
        <p:spPr>
          <a:xfrm>
            <a:off x="2336076" y="1504149"/>
            <a:ext cx="139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0E988E3-C8C9-9F4E-84A7-0D83E093082F}"/>
              </a:ext>
            </a:extLst>
          </p:cNvPr>
          <p:cNvCxnSpPr>
            <a:stCxn id="10" idx="2"/>
            <a:endCxn id="2" idx="1"/>
          </p:cNvCxnSpPr>
          <p:nvPr/>
        </p:nvCxnSpPr>
        <p:spPr>
          <a:xfrm rot="16200000" flipH="1">
            <a:off x="426295" y="2602379"/>
            <a:ext cx="1990258" cy="6000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C884AC5-BAD2-1446-BF31-1513396C62CA}"/>
              </a:ext>
            </a:extLst>
          </p:cNvPr>
          <p:cNvCxnSpPr>
            <a:stCxn id="19" idx="2"/>
            <a:endCxn id="22" idx="3"/>
          </p:cNvCxnSpPr>
          <p:nvPr/>
        </p:nvCxnSpPr>
        <p:spPr>
          <a:xfrm rot="5400000">
            <a:off x="3453214" y="2841400"/>
            <a:ext cx="1990254" cy="1219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87096C-253A-0D49-A973-C83D975549FF}"/>
              </a:ext>
            </a:extLst>
          </p:cNvPr>
          <p:cNvCxnSpPr>
            <a:stCxn id="24" idx="2"/>
            <a:endCxn id="20" idx="0"/>
          </p:cNvCxnSpPr>
          <p:nvPr/>
        </p:nvCxnSpPr>
        <p:spPr>
          <a:xfrm>
            <a:off x="3034986" y="1873481"/>
            <a:ext cx="0" cy="282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A4D076C-3233-DE45-9561-419FC8007367}"/>
              </a:ext>
            </a:extLst>
          </p:cNvPr>
          <p:cNvSpPr/>
          <p:nvPr/>
        </p:nvSpPr>
        <p:spPr>
          <a:xfrm>
            <a:off x="5594456" y="1452277"/>
            <a:ext cx="621733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Additional neurons help learn more complex patterns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1A0C82-D144-9F4C-86A0-ECD469B03877}"/>
              </a:ext>
            </a:extLst>
          </p:cNvPr>
          <p:cNvSpPr/>
          <p:nvPr/>
        </p:nvSpPr>
        <p:spPr>
          <a:xfrm>
            <a:off x="5594456" y="2156215"/>
            <a:ext cx="621733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Does not need the same number of neurons as the results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1FAD22-AFE4-5541-9F66-0D3F3D30B51B}"/>
              </a:ext>
            </a:extLst>
          </p:cNvPr>
          <p:cNvSpPr/>
          <p:nvPr/>
        </p:nvSpPr>
        <p:spPr>
          <a:xfrm>
            <a:off x="5594456" y="2860153"/>
            <a:ext cx="621733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a different activation than </a:t>
            </a:r>
            <a:r>
              <a:rPr lang="en-US" dirty="0" err="1"/>
              <a:t>Softmax</a:t>
            </a:r>
            <a:r>
              <a:rPr lang="en-US" dirty="0"/>
              <a:t>, try RELU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3A08132-3B04-CD4E-B6B6-8A2D5319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94" y="3796116"/>
            <a:ext cx="4116054" cy="18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9B350-508F-B64E-A5A7-C04F3BDF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: Multi-layer Perception with Hidden Layer</a:t>
            </a:r>
          </a:p>
        </p:txBody>
      </p:sp>
    </p:spTree>
    <p:extLst>
      <p:ext uri="{BB962C8B-B14F-4D97-AF65-F5344CB8AC3E}">
        <p14:creationId xmlns:p14="http://schemas.microsoft.com/office/powerpoint/2010/main" val="428933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A992D6-875E-6E41-BA39-257AC368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Layers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D1E632-6288-E44E-800E-619E2F0DDF6B}"/>
              </a:ext>
            </a:extLst>
          </p:cNvPr>
          <p:cNvSpPr/>
          <p:nvPr/>
        </p:nvSpPr>
        <p:spPr>
          <a:xfrm>
            <a:off x="484909" y="849746"/>
            <a:ext cx="6296685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Randomly drops values from preceding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CC6581-6FD0-E543-9B22-40766D55DAFA}"/>
              </a:ext>
            </a:extLst>
          </p:cNvPr>
          <p:cNvSpPr/>
          <p:nvPr/>
        </p:nvSpPr>
        <p:spPr>
          <a:xfrm>
            <a:off x="484909" y="1599046"/>
            <a:ext cx="6296685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Forces learning of redundant patterns for better generalization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5E7DAF-8965-F140-A412-BAC779763058}"/>
              </a:ext>
            </a:extLst>
          </p:cNvPr>
          <p:cNvSpPr/>
          <p:nvPr/>
        </p:nvSpPr>
        <p:spPr>
          <a:xfrm>
            <a:off x="484909" y="2348346"/>
            <a:ext cx="6296685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Only happens when training the model, not in execution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6D23D-D68F-7749-8283-69BC7011736F}"/>
              </a:ext>
            </a:extLst>
          </p:cNvPr>
          <p:cNvSpPr/>
          <p:nvPr/>
        </p:nvSpPr>
        <p:spPr>
          <a:xfrm>
            <a:off x="533400" y="3357937"/>
            <a:ext cx="5206996" cy="237034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298F44-4C96-E844-BE9F-4A27E2452196}"/>
              </a:ext>
            </a:extLst>
          </p:cNvPr>
          <p:cNvSpPr/>
          <p:nvPr/>
        </p:nvSpPr>
        <p:spPr>
          <a:xfrm>
            <a:off x="757817" y="3528334"/>
            <a:ext cx="526473" cy="210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Input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C5898-F3A4-FD4E-827E-E84CA40036C3}"/>
              </a:ext>
            </a:extLst>
          </p:cNvPr>
          <p:cNvSpPr/>
          <p:nvPr/>
        </p:nvSpPr>
        <p:spPr>
          <a:xfrm>
            <a:off x="1808140" y="3528332"/>
            <a:ext cx="526473" cy="210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Dropout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FB3052-8B6C-A849-B20C-2DD3F0741437}"/>
              </a:ext>
            </a:extLst>
          </p:cNvPr>
          <p:cNvSpPr/>
          <p:nvPr/>
        </p:nvSpPr>
        <p:spPr>
          <a:xfrm>
            <a:off x="5001182" y="3523776"/>
            <a:ext cx="526473" cy="210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Output Layer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40BC47-129D-2C4E-9E53-1831DBE9A04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284290" y="4582273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E049E7-3D25-954F-A86F-4293E9168635}"/>
              </a:ext>
            </a:extLst>
          </p:cNvPr>
          <p:cNvCxnSpPr>
            <a:cxnSpLocks/>
          </p:cNvCxnSpPr>
          <p:nvPr/>
        </p:nvCxnSpPr>
        <p:spPr>
          <a:xfrm flipV="1">
            <a:off x="2330409" y="45812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1292B-3BF6-374A-A1EA-B4A5F2A70D0C}"/>
              </a:ext>
            </a:extLst>
          </p:cNvPr>
          <p:cNvSpPr/>
          <p:nvPr/>
        </p:nvSpPr>
        <p:spPr>
          <a:xfrm>
            <a:off x="2854448" y="3527268"/>
            <a:ext cx="526473" cy="210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B2A6C-14B7-DA4D-9A80-1672E228FACD}"/>
              </a:ext>
            </a:extLst>
          </p:cNvPr>
          <p:cNvSpPr/>
          <p:nvPr/>
        </p:nvSpPr>
        <p:spPr>
          <a:xfrm>
            <a:off x="3934165" y="3527267"/>
            <a:ext cx="526473" cy="210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Dropout Layer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47D92B-7B11-094F-A24F-D39F5D21A197}"/>
              </a:ext>
            </a:extLst>
          </p:cNvPr>
          <p:cNvCxnSpPr>
            <a:cxnSpLocks/>
          </p:cNvCxnSpPr>
          <p:nvPr/>
        </p:nvCxnSpPr>
        <p:spPr>
          <a:xfrm flipV="1">
            <a:off x="3416953" y="4581207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6F78BB-D6A5-B847-BDB3-C7A9EDB4623B}"/>
              </a:ext>
            </a:extLst>
          </p:cNvPr>
          <p:cNvCxnSpPr>
            <a:cxnSpLocks/>
          </p:cNvCxnSpPr>
          <p:nvPr/>
        </p:nvCxnSpPr>
        <p:spPr>
          <a:xfrm flipV="1">
            <a:off x="4461179" y="4583432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36940BA-D453-EF45-B1D5-0DCF6B83251E}"/>
              </a:ext>
            </a:extLst>
          </p:cNvPr>
          <p:cNvSpPr txBox="1"/>
          <p:nvPr/>
        </p:nvSpPr>
        <p:spPr>
          <a:xfrm>
            <a:off x="6023597" y="4121767"/>
            <a:ext cx="607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keras.layers.Dropout</a:t>
            </a:r>
            <a:r>
              <a:rPr lang="en-US" dirty="0"/>
              <a:t>({amount to randomly drop}))</a:t>
            </a:r>
          </a:p>
        </p:txBody>
      </p:sp>
    </p:spTree>
    <p:extLst>
      <p:ext uri="{BB962C8B-B14F-4D97-AF65-F5344CB8AC3E}">
        <p14:creationId xmlns:p14="http://schemas.microsoft.com/office/powerpoint/2010/main" val="422917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9B350-508F-B64E-A5A7-C04F3BDF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: Multi-layer Perception with Dropout Layer</a:t>
            </a:r>
          </a:p>
        </p:txBody>
      </p:sp>
    </p:spTree>
    <p:extLst>
      <p:ext uri="{BB962C8B-B14F-4D97-AF65-F5344CB8AC3E}">
        <p14:creationId xmlns:p14="http://schemas.microsoft.com/office/powerpoint/2010/main" val="250727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BD88F3-A36D-E14C-9695-53AEA861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Optimizers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392F6-72E2-5D45-B65F-8F229400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51" y="3653974"/>
            <a:ext cx="4148898" cy="2246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EAC56-1202-F040-A572-350AF5526E21}"/>
              </a:ext>
            </a:extLst>
          </p:cNvPr>
          <p:cNvSpPr txBox="1"/>
          <p:nvPr/>
        </p:nvSpPr>
        <p:spPr>
          <a:xfrm>
            <a:off x="2520099" y="324291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SGD - Gradient Descent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F1331F-1961-D640-A51E-0486CD374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501" y="2935516"/>
            <a:ext cx="3937000" cy="304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3DAE0C-CDD8-AC48-99FE-CAA81F6F497E}"/>
              </a:ext>
            </a:extLst>
          </p:cNvPr>
          <p:cNvSpPr/>
          <p:nvPr/>
        </p:nvSpPr>
        <p:spPr>
          <a:xfrm>
            <a:off x="484909" y="849746"/>
            <a:ext cx="6296685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SDG - Stochastic gradient descent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6C2BA1-9AA0-C94A-BC67-4F589240B762}"/>
              </a:ext>
            </a:extLst>
          </p:cNvPr>
          <p:cNvSpPr/>
          <p:nvPr/>
        </p:nvSpPr>
        <p:spPr>
          <a:xfrm>
            <a:off x="484909" y="1599046"/>
            <a:ext cx="6296685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RMSProp</a:t>
            </a:r>
            <a:r>
              <a:rPr lang="en-US" dirty="0"/>
              <a:t> – Root Mean Square Prop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906BCB-BE1C-0841-B39C-69E47E360180}"/>
              </a:ext>
            </a:extLst>
          </p:cNvPr>
          <p:cNvSpPr/>
          <p:nvPr/>
        </p:nvSpPr>
        <p:spPr>
          <a:xfrm>
            <a:off x="484909" y="2348346"/>
            <a:ext cx="6296685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Adam - derived from adaptive moment estimation</a:t>
            </a:r>
          </a:p>
        </p:txBody>
      </p:sp>
    </p:spTree>
    <p:extLst>
      <p:ext uri="{BB962C8B-B14F-4D97-AF65-F5344CB8AC3E}">
        <p14:creationId xmlns:p14="http://schemas.microsoft.com/office/powerpoint/2010/main" val="632921760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20021</TotalTime>
  <Words>592</Words>
  <Application>Microsoft Macintosh PowerPoint</Application>
  <PresentationFormat>Widescreen</PresentationFormat>
  <Paragraphs>93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Loss vs. Accuracy</vt:lpstr>
      <vt:lpstr>Ways to improve our model</vt:lpstr>
      <vt:lpstr>Hidden Layers – Creating a Multi-layer Perception</vt:lpstr>
      <vt:lpstr>Demo 1 : Multi-layer Perception with Hidden Layer</vt:lpstr>
      <vt:lpstr>Dropout Layers</vt:lpstr>
      <vt:lpstr>Demo 2 : Multi-layer Perception with Dropout Layer</vt:lpstr>
      <vt:lpstr>Different Optimizers</vt:lpstr>
      <vt:lpstr>Demo 3 : Different Optimizers</vt:lpstr>
      <vt:lpstr>Change the Number of Epochs</vt:lpstr>
      <vt:lpstr>Demo 4 : Changing the Number of Epochs</vt:lpstr>
      <vt:lpstr>Controlling the learning rate</vt:lpstr>
      <vt:lpstr>Demo 5 : Controlling the Learning Rate</vt:lpstr>
      <vt:lpstr>Changing the Number of Neurons</vt:lpstr>
      <vt:lpstr>Demo 6 : Changing the Number of Neurons</vt:lpstr>
      <vt:lpstr>Changing the Batch Size</vt:lpstr>
      <vt:lpstr>Demo 7: Changing the Batch Size</vt:lpstr>
      <vt:lpstr>Regularization</vt:lpstr>
      <vt:lpstr>Calculating Model Complexity</vt:lpstr>
      <vt:lpstr>Demo 8: Measuring Complexity</vt:lpstr>
      <vt:lpstr>Homework 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124</cp:revision>
  <dcterms:created xsi:type="dcterms:W3CDTF">1601-01-01T00:00:00Z</dcterms:created>
  <dcterms:modified xsi:type="dcterms:W3CDTF">2020-04-20T18:46:42Z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